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3"/>
  </p:notesMasterIdLst>
  <p:sldIdLst>
    <p:sldId id="966" r:id="rId2"/>
    <p:sldId id="938" r:id="rId3"/>
    <p:sldId id="939" r:id="rId4"/>
    <p:sldId id="940" r:id="rId5"/>
    <p:sldId id="941" r:id="rId6"/>
    <p:sldId id="970" r:id="rId7"/>
    <p:sldId id="933" r:id="rId8"/>
    <p:sldId id="934" r:id="rId9"/>
    <p:sldId id="935" r:id="rId10"/>
    <p:sldId id="936" r:id="rId11"/>
    <p:sldId id="947" r:id="rId12"/>
    <p:sldId id="959" r:id="rId13"/>
    <p:sldId id="387" r:id="rId14"/>
    <p:sldId id="388" r:id="rId15"/>
    <p:sldId id="389" r:id="rId16"/>
    <p:sldId id="390" r:id="rId17"/>
    <p:sldId id="419" r:id="rId18"/>
    <p:sldId id="420" r:id="rId19"/>
    <p:sldId id="951" r:id="rId20"/>
    <p:sldId id="917" r:id="rId21"/>
    <p:sldId id="1309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E17509"/>
    <a:srgbClr val="000000"/>
    <a:srgbClr val="F78819"/>
    <a:srgbClr val="21C9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03" autoAdjust="0"/>
    <p:restoredTop sz="93742" autoAdjust="0"/>
  </p:normalViewPr>
  <p:slideViewPr>
    <p:cSldViewPr>
      <p:cViewPr varScale="1">
        <p:scale>
          <a:sx n="66" d="100"/>
          <a:sy n="66" d="100"/>
        </p:scale>
        <p:origin x="-169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3E622B-AC0A-4B2C-B438-C935D3AE48A9}" type="datetimeFigureOut">
              <a:rPr lang="ru-RU" smtClean="0"/>
              <a:pPr/>
              <a:t>19.01.2015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582DAF-A835-4BAA-8A13-4D6E46178A5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7051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19.01.2015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19.01.2015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19.01.2015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19.01.2015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19.01.2015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19.01.2015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19.01.2015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19.01.2015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19.01.2015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19.01.2015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19.01.2015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19.01.2015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013176"/>
            <a:ext cx="8183880" cy="1051560"/>
          </a:xfrm>
        </p:spPr>
        <p:txBody>
          <a:bodyPr>
            <a:normAutofit fontScale="90000"/>
          </a:bodyPr>
          <a:lstStyle/>
          <a:p>
            <a:pPr marL="0" indent="0"/>
            <a:r>
              <a:rPr lang="ru-RU" dirty="0" smtClean="0">
                <a:ln>
                  <a:solidFill>
                    <a:srgbClr val="E17509"/>
                  </a:solidFill>
                </a:ln>
              </a:rPr>
              <a:t>Профилактика: распознавание суицида</a:t>
            </a:r>
            <a:endParaRPr lang="ru-RU" dirty="0">
              <a:ln>
                <a:solidFill>
                  <a:srgbClr val="E17509"/>
                </a:solidFill>
              </a:ln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3600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Распознание признаков грядущей опасности: знание </a:t>
            </a:r>
            <a:r>
              <a:rPr lang="ru-RU" sz="3600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социальных и психологических </a:t>
            </a:r>
            <a:r>
              <a:rPr lang="ru-RU" sz="3600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факторов, предвестников суицида, мифов о суициде</a:t>
            </a:r>
          </a:p>
          <a:p>
            <a:pPr marL="0" indent="0">
              <a:buNone/>
            </a:pP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9143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dirty="0" smtClean="0">
                <a:ln>
                  <a:solidFill>
                    <a:srgbClr val="E17509"/>
                  </a:solidFill>
                </a:ln>
                <a:solidFill>
                  <a:schemeClr val="accent1">
                    <a:tint val="88000"/>
                    <a:satMod val="150000"/>
                  </a:schemeClr>
                </a:solidFill>
              </a:rPr>
              <a:t>Поведенческие предвестники </a:t>
            </a:r>
            <a:r>
              <a:rPr lang="ru-RU" altLang="ru-RU" dirty="0">
                <a:ln>
                  <a:solidFill>
                    <a:srgbClr val="E17509"/>
                  </a:solidFill>
                </a:ln>
                <a:solidFill>
                  <a:schemeClr val="accent1">
                    <a:tint val="88000"/>
                    <a:satMod val="150000"/>
                  </a:schemeClr>
                </a:solidFill>
              </a:rPr>
              <a:t>суицида у детей и подростков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ru-RU" altLang="ru-RU" sz="4000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Встречаются в 90% случаев завершенных суицидов</a:t>
            </a:r>
          </a:p>
          <a:p>
            <a:pPr eaLnBrk="1" hangingPunct="1"/>
            <a:r>
              <a:rPr lang="ru-RU" altLang="ru-RU" sz="4000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правило, являются косвенными, носят характер намеков</a:t>
            </a:r>
          </a:p>
          <a:p>
            <a:pPr eaLnBrk="1" hangingPunct="1"/>
            <a:r>
              <a:rPr lang="ru-RU" altLang="ru-RU" sz="4000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Часто недооцениваются окружающими</a:t>
            </a:r>
          </a:p>
        </p:txBody>
      </p:sp>
    </p:spTree>
    <p:extLst>
      <p:ext uri="{BB962C8B-B14F-4D97-AF65-F5344CB8AC3E}">
        <p14:creationId xmlns:p14="http://schemas.microsoft.com/office/powerpoint/2010/main" val="142381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749776"/>
          </a:xfrm>
        </p:spPr>
        <p:txBody>
          <a:bodyPr>
            <a:noAutofit/>
          </a:bodyPr>
          <a:lstStyle/>
          <a:p>
            <a:pPr eaLnBrk="1" hangingPunct="1"/>
            <a:r>
              <a:rPr lang="ru-RU" sz="4800" dirty="0" smtClean="0">
                <a:ln>
                  <a:solidFill>
                    <a:srgbClr val="E17509"/>
                  </a:solidFill>
                </a:ln>
                <a:solidFill>
                  <a:srgbClr val="E17509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4800" b="1" dirty="0" smtClean="0">
                <a:ln>
                  <a:solidFill>
                    <a:srgbClr val="E17509"/>
                  </a:solidFill>
                </a:ln>
                <a:solidFill>
                  <a:srgbClr val="E17509"/>
                </a:solidFill>
                <a:latin typeface="Times New Roman" pitchFamily="18" charset="0"/>
                <a:cs typeface="Times New Roman" pitchFamily="18" charset="0"/>
              </a:rPr>
              <a:t>итуационные</a:t>
            </a:r>
            <a:endParaRPr lang="ru-RU" sz="4800" dirty="0" smtClean="0">
              <a:ln>
                <a:solidFill>
                  <a:srgbClr val="E17509"/>
                </a:solidFill>
              </a:ln>
              <a:solidFill>
                <a:srgbClr val="E1750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 eaLnBrk="1" hangingPunct="1">
              <a:lnSpc>
                <a:spcPct val="110000"/>
              </a:lnSpc>
              <a:spcBef>
                <a:spcPts val="0"/>
              </a:spcBef>
            </a:pPr>
            <a:r>
              <a:rPr lang="ru-RU" sz="2400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Социально изолирован, чувствует себя отверженным</a:t>
            </a:r>
          </a:p>
          <a:p>
            <a:pPr algn="just" eaLnBrk="1" hangingPunct="1">
              <a:lnSpc>
                <a:spcPct val="110000"/>
              </a:lnSpc>
              <a:spcBef>
                <a:spcPts val="0"/>
              </a:spcBef>
            </a:pPr>
            <a:r>
              <a:rPr lang="ru-RU" sz="2400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Ж</a:t>
            </a:r>
            <a:r>
              <a:rPr lang="ru-RU" sz="2400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ивёт в нестабильном окружении (серьёзный кризис в семье)</a:t>
            </a:r>
          </a:p>
          <a:p>
            <a:pPr algn="just" eaLnBrk="1" hangingPunct="1">
              <a:lnSpc>
                <a:spcPct val="110000"/>
              </a:lnSpc>
              <a:spcBef>
                <a:spcPts val="0"/>
              </a:spcBef>
            </a:pPr>
            <a:r>
              <a:rPr lang="ru-RU" sz="2400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Алкоголизм - личная или семейная проблема</a:t>
            </a:r>
          </a:p>
          <a:p>
            <a:pPr algn="just" eaLnBrk="1" hangingPunct="1">
              <a:lnSpc>
                <a:spcPct val="110000"/>
              </a:lnSpc>
              <a:spcBef>
                <a:spcPts val="0"/>
              </a:spcBef>
            </a:pPr>
            <a:r>
              <a:rPr lang="ru-RU" sz="2400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</a:t>
            </a:r>
            <a:r>
              <a:rPr lang="ru-RU" sz="2400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щущает себя жертвой насилия - физического, сексуального или эмоционального</a:t>
            </a:r>
          </a:p>
          <a:p>
            <a:pPr algn="just" eaLnBrk="1" hangingPunct="1">
              <a:lnSpc>
                <a:spcPct val="110000"/>
              </a:lnSpc>
              <a:spcBef>
                <a:spcPts val="0"/>
              </a:spcBef>
            </a:pPr>
            <a:r>
              <a:rPr lang="ru-RU" sz="2400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</a:t>
            </a:r>
            <a:r>
              <a:rPr lang="ru-RU" sz="2400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редпринимал раньше попытки самоубийства</a:t>
            </a:r>
          </a:p>
          <a:p>
            <a:pPr algn="just" eaLnBrk="1" hangingPunct="1">
              <a:lnSpc>
                <a:spcPct val="110000"/>
              </a:lnSpc>
              <a:spcBef>
                <a:spcPts val="0"/>
              </a:spcBef>
            </a:pPr>
            <a:r>
              <a:rPr lang="ru-RU" sz="2400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</a:t>
            </a:r>
            <a:r>
              <a:rPr lang="ru-RU" sz="2400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меет склонность к суициду вследствие того, что он совершился кем-то из друзей, знакомых или членов семьи</a:t>
            </a:r>
          </a:p>
          <a:p>
            <a:pPr algn="just" eaLnBrk="1" hangingPunct="1">
              <a:lnSpc>
                <a:spcPct val="110000"/>
              </a:lnSpc>
              <a:spcBef>
                <a:spcPts val="0"/>
              </a:spcBef>
            </a:pPr>
            <a:r>
              <a:rPr lang="ru-RU" sz="2400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</a:t>
            </a:r>
            <a:r>
              <a:rPr lang="ru-RU" sz="2400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еренёс тяжёлую потерю (смерть кого-то из близких, развод родителей)</a:t>
            </a:r>
          </a:p>
          <a:p>
            <a:pPr algn="just" eaLnBrk="1" hangingPunct="1">
              <a:lnSpc>
                <a:spcPct val="110000"/>
              </a:lnSpc>
              <a:spcBef>
                <a:spcPts val="0"/>
              </a:spcBef>
            </a:pPr>
            <a:r>
              <a:rPr lang="ru-RU" sz="2400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Слишком критически относится к себе</a:t>
            </a:r>
          </a:p>
        </p:txBody>
      </p:sp>
      <p:pic>
        <p:nvPicPr>
          <p:cNvPr id="4" name="Picture 7" descr="j02860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588224" y="4365104"/>
            <a:ext cx="1872208" cy="15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36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893762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ln>
                  <a:solidFill>
                    <a:srgbClr val="E17509"/>
                  </a:solidFill>
                </a:ln>
              </a:rPr>
              <a:t>Суицид</a:t>
            </a:r>
            <a:endParaRPr lang="ru-RU" dirty="0">
              <a:ln>
                <a:solidFill>
                  <a:srgbClr val="E17509"/>
                </a:solidFill>
              </a:ln>
            </a:endParaRPr>
          </a:p>
        </p:txBody>
      </p:sp>
      <p:sp>
        <p:nvSpPr>
          <p:cNvPr id="48131" name="Объект 2"/>
          <p:cNvSpPr>
            <a:spLocks noGrp="1"/>
          </p:cNvSpPr>
          <p:nvPr>
            <p:ph idx="1"/>
          </p:nvPr>
        </p:nvSpPr>
        <p:spPr>
          <a:xfrm>
            <a:off x="539750" y="1341438"/>
            <a:ext cx="8147050" cy="3376612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endParaRPr lang="ru-RU" altLang="ru-RU" sz="3600" dirty="0" smtClean="0"/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altLang="ru-RU" sz="3600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Представление о суициде в нашей культуре окружено  огромным количеством мифов</a:t>
            </a:r>
          </a:p>
        </p:txBody>
      </p:sp>
    </p:spTree>
    <p:extLst>
      <p:ext uri="{BB962C8B-B14F-4D97-AF65-F5344CB8AC3E}">
        <p14:creationId xmlns:p14="http://schemas.microsoft.com/office/powerpoint/2010/main" val="386943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6" name="Rectangle 6"/>
          <p:cNvSpPr>
            <a:spLocks noChangeArrowheads="1"/>
          </p:cNvSpPr>
          <p:nvPr/>
        </p:nvSpPr>
        <p:spPr bwMode="auto">
          <a:xfrm>
            <a:off x="1331913" y="579438"/>
            <a:ext cx="5315879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4400" b="1" dirty="0">
                <a:solidFill>
                  <a:srgbClr val="E17509"/>
                </a:solidFill>
              </a:rPr>
              <a:t>Мифы </a:t>
            </a:r>
            <a:r>
              <a:rPr lang="ru-RU" altLang="ru-RU" sz="4400" b="1" dirty="0" smtClean="0">
                <a:solidFill>
                  <a:srgbClr val="E17509"/>
                </a:solidFill>
              </a:rPr>
              <a:t>и факты </a:t>
            </a:r>
          </a:p>
          <a:p>
            <a:r>
              <a:rPr lang="ru-RU" altLang="ru-RU" sz="4400" b="1" dirty="0" smtClean="0">
                <a:solidFill>
                  <a:srgbClr val="E17509"/>
                </a:solidFill>
              </a:rPr>
              <a:t>о </a:t>
            </a:r>
            <a:r>
              <a:rPr lang="ru-RU" altLang="ru-RU" sz="4400" b="1" dirty="0">
                <a:solidFill>
                  <a:srgbClr val="E17509"/>
                </a:solidFill>
              </a:rPr>
              <a:t>суицидах:</a:t>
            </a:r>
          </a:p>
        </p:txBody>
      </p:sp>
      <p:sp>
        <p:nvSpPr>
          <p:cNvPr id="133127" name="Rectangle 7"/>
          <p:cNvSpPr>
            <a:spLocks noChangeArrowheads="1"/>
          </p:cNvSpPr>
          <p:nvPr/>
        </p:nvSpPr>
        <p:spPr bwMode="auto">
          <a:xfrm>
            <a:off x="611188" y="2133600"/>
            <a:ext cx="8280400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Суициды </a:t>
            </a:r>
            <a:r>
              <a:rPr lang="ru-RU" alt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совершают психически неуравновешенные и психически больные </a:t>
            </a:r>
            <a:r>
              <a:rPr lang="ru-RU" alt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люди</a:t>
            </a:r>
            <a:endParaRPr lang="ru-RU" alt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alt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Тот </a:t>
            </a:r>
            <a:r>
              <a:rPr lang="ru-RU" alt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кто говорит о суициде, никогда его не совершит, совершающий суицид никогда об этом не </a:t>
            </a:r>
            <a:r>
              <a:rPr lang="ru-RU" alt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предупреждает.</a:t>
            </a:r>
          </a:p>
          <a:p>
            <a:r>
              <a:rPr lang="ru-RU" altLang="ru-RU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Факт.</a:t>
            </a:r>
            <a:r>
              <a:rPr lang="ru-RU" alt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8 из 9 людей, покончивших жизнь самоубийством, выражали суицидальные намерения.</a:t>
            </a:r>
            <a:endParaRPr lang="ru-RU" alt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alt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7743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6" name="Rectangle 6"/>
          <p:cNvSpPr>
            <a:spLocks noChangeArrowheads="1"/>
          </p:cNvSpPr>
          <p:nvPr/>
        </p:nvSpPr>
        <p:spPr bwMode="auto">
          <a:xfrm>
            <a:off x="1331913" y="579438"/>
            <a:ext cx="5315879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4400" b="1" dirty="0">
                <a:solidFill>
                  <a:srgbClr val="E17509"/>
                </a:solidFill>
              </a:rPr>
              <a:t>Мифы </a:t>
            </a:r>
            <a:r>
              <a:rPr lang="ru-RU" altLang="ru-RU" sz="4400" b="1" dirty="0" smtClean="0">
                <a:solidFill>
                  <a:srgbClr val="E17509"/>
                </a:solidFill>
              </a:rPr>
              <a:t>и факты </a:t>
            </a:r>
          </a:p>
          <a:p>
            <a:r>
              <a:rPr lang="ru-RU" altLang="ru-RU" sz="4400" b="1" dirty="0" smtClean="0">
                <a:solidFill>
                  <a:srgbClr val="E17509"/>
                </a:solidFill>
              </a:rPr>
              <a:t>о </a:t>
            </a:r>
            <a:r>
              <a:rPr lang="ru-RU" altLang="ru-RU" sz="4400" b="1" dirty="0">
                <a:solidFill>
                  <a:srgbClr val="E17509"/>
                </a:solidFill>
              </a:rPr>
              <a:t>суицидах:</a:t>
            </a:r>
          </a:p>
        </p:txBody>
      </p:sp>
      <p:sp>
        <p:nvSpPr>
          <p:cNvPr id="133127" name="Rectangle 7"/>
          <p:cNvSpPr>
            <a:spLocks noChangeArrowheads="1"/>
          </p:cNvSpPr>
          <p:nvPr/>
        </p:nvSpPr>
        <p:spPr bwMode="auto">
          <a:xfrm>
            <a:off x="611188" y="2133600"/>
            <a:ext cx="8280400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человек уже решил умереть, то его невозможно остановить.</a:t>
            </a:r>
          </a:p>
          <a:p>
            <a:r>
              <a:rPr lang="ru-RU" altLang="ru-RU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Факт. </a:t>
            </a:r>
            <a:r>
              <a:rPr lang="ru-RU" alt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Большинство людей, имеющих суицидальные намерения, колеблются между желанием жить и желанием умереть. Обращение за помощью к специалистам говорит об этой амбивалентности и надежде найти другой выход.</a:t>
            </a:r>
          </a:p>
        </p:txBody>
      </p:sp>
    </p:spTree>
    <p:extLst>
      <p:ext uri="{BB962C8B-B14F-4D97-AF65-F5344CB8AC3E}">
        <p14:creationId xmlns:p14="http://schemas.microsoft.com/office/powerpoint/2010/main" val="120746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6" name="Rectangle 6"/>
          <p:cNvSpPr>
            <a:spLocks noChangeArrowheads="1"/>
          </p:cNvSpPr>
          <p:nvPr/>
        </p:nvSpPr>
        <p:spPr bwMode="auto">
          <a:xfrm>
            <a:off x="1331913" y="579438"/>
            <a:ext cx="5315879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4400" b="1" dirty="0">
                <a:solidFill>
                  <a:srgbClr val="E17509"/>
                </a:solidFill>
              </a:rPr>
              <a:t>Мифы </a:t>
            </a:r>
            <a:r>
              <a:rPr lang="ru-RU" altLang="ru-RU" sz="4400" b="1" dirty="0" smtClean="0">
                <a:solidFill>
                  <a:srgbClr val="E17509"/>
                </a:solidFill>
              </a:rPr>
              <a:t>и факты </a:t>
            </a:r>
          </a:p>
          <a:p>
            <a:r>
              <a:rPr lang="ru-RU" altLang="ru-RU" sz="4400" b="1" dirty="0" smtClean="0">
                <a:solidFill>
                  <a:srgbClr val="E17509"/>
                </a:solidFill>
              </a:rPr>
              <a:t>о </a:t>
            </a:r>
            <a:r>
              <a:rPr lang="ru-RU" altLang="ru-RU" sz="4400" b="1" dirty="0">
                <a:solidFill>
                  <a:srgbClr val="E17509"/>
                </a:solidFill>
              </a:rPr>
              <a:t>суицидах:</a:t>
            </a:r>
          </a:p>
        </p:txBody>
      </p:sp>
      <p:sp>
        <p:nvSpPr>
          <p:cNvPr id="133127" name="Rectangle 7"/>
          <p:cNvSpPr>
            <a:spLocks noChangeArrowheads="1"/>
          </p:cNvSpPr>
          <p:nvPr/>
        </p:nvSpPr>
        <p:spPr bwMode="auto">
          <a:xfrm>
            <a:off x="611188" y="2133600"/>
            <a:ext cx="82804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Демонстративно-шантажные </a:t>
            </a:r>
            <a:r>
              <a:rPr lang="ru-RU" alt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суициды не представляют </a:t>
            </a:r>
            <a:r>
              <a:rPr lang="ru-RU" alt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опасности.</a:t>
            </a:r>
          </a:p>
          <a:p>
            <a:r>
              <a:rPr lang="ru-RU" altLang="ru-RU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Факт.</a:t>
            </a:r>
            <a:r>
              <a:rPr lang="ru-RU" alt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Разговор о суициде может быть средством привлечения внимания. Может быть, это последняя попытка быть услышанным. Недоверие к серьезности намерений человека может оттолкнуть его и вызвать (особенно у подростка) желание «доказать», что он не играет. Демонстративные попытки могут привести к трагическому исходу.</a:t>
            </a:r>
            <a:endParaRPr lang="ru-RU" alt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altLang="ru-RU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9287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6" name="Rectangle 6"/>
          <p:cNvSpPr>
            <a:spLocks noChangeArrowheads="1"/>
          </p:cNvSpPr>
          <p:nvPr/>
        </p:nvSpPr>
        <p:spPr bwMode="auto">
          <a:xfrm>
            <a:off x="1475656" y="548680"/>
            <a:ext cx="5315879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4400" b="1" dirty="0">
                <a:solidFill>
                  <a:srgbClr val="E17509"/>
                </a:solidFill>
              </a:rPr>
              <a:t>Мифы </a:t>
            </a:r>
            <a:r>
              <a:rPr lang="ru-RU" altLang="ru-RU" sz="4400" b="1" dirty="0" smtClean="0">
                <a:solidFill>
                  <a:srgbClr val="E17509"/>
                </a:solidFill>
              </a:rPr>
              <a:t>и факты </a:t>
            </a:r>
          </a:p>
          <a:p>
            <a:r>
              <a:rPr lang="ru-RU" altLang="ru-RU" sz="4400" b="1" dirty="0" smtClean="0">
                <a:solidFill>
                  <a:srgbClr val="E17509"/>
                </a:solidFill>
              </a:rPr>
              <a:t>о </a:t>
            </a:r>
            <a:r>
              <a:rPr lang="ru-RU" altLang="ru-RU" sz="4400" b="1" dirty="0">
                <a:solidFill>
                  <a:srgbClr val="E17509"/>
                </a:solidFill>
              </a:rPr>
              <a:t>суицидах:</a:t>
            </a:r>
          </a:p>
        </p:txBody>
      </p:sp>
      <p:sp>
        <p:nvSpPr>
          <p:cNvPr id="133127" name="Rectangle 7"/>
          <p:cNvSpPr>
            <a:spLocks noChangeArrowheads="1"/>
          </p:cNvSpPr>
          <p:nvPr/>
        </p:nvSpPr>
        <p:spPr bwMode="auto">
          <a:xfrm>
            <a:off x="611188" y="2133600"/>
            <a:ext cx="8280400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Вопросы и разговоры о самоубийстве могут заронить эту идею в голову человека или укрепить его намерения.</a:t>
            </a:r>
            <a:endParaRPr lang="ru-RU" alt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altLang="ru-RU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Факт.</a:t>
            </a:r>
            <a:r>
              <a:rPr lang="ru-RU" alt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Только открытый разговор о мыслях и намерениях человека, который хочет покончить с собой, может помочь человеку.</a:t>
            </a:r>
            <a:endParaRPr lang="ru-RU" alt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042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altLang="ru-RU" sz="3600" b="1" dirty="0" smtClean="0">
                <a:solidFill>
                  <a:srgbClr val="E17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Мифы и факты </a:t>
            </a:r>
          </a:p>
          <a:p>
            <a:pPr algn="ctr">
              <a:buNone/>
            </a:pPr>
            <a:r>
              <a:rPr lang="ru-RU" altLang="ru-RU" sz="3600" b="1" dirty="0" smtClean="0">
                <a:solidFill>
                  <a:srgbClr val="E17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суицидах:</a:t>
            </a:r>
          </a:p>
          <a:p>
            <a:endParaRPr lang="ru-RU" dirty="0" smtClean="0"/>
          </a:p>
          <a:p>
            <a:pPr marL="265113" indent="-3175">
              <a:buNone/>
            </a:pPr>
            <a:r>
              <a:rPr lang="ru-RU" dirty="0" smtClean="0"/>
              <a:t>	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 приводящие к самоубийству действия являются импульсивными. </a:t>
            </a:r>
          </a:p>
          <a:p>
            <a:pPr marL="265113" indent="-3175">
              <a:buNone/>
            </a:pPr>
            <a:r>
              <a:rPr lang="ru-R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Факт</a:t>
            </a:r>
            <a:r>
              <a:rPr lang="ru-RU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Большинство людей обдумывают свои планы, сообщая о них окружающим.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dirty="0" smtClean="0">
                <a:solidFill>
                  <a:srgbClr val="E1750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altLang="ru-RU" dirty="0" smtClean="0">
                <a:solidFill>
                  <a:srgbClr val="E1750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892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75000"/>
              </a:lnSpc>
              <a:buNone/>
            </a:pPr>
            <a:r>
              <a:rPr lang="ru-RU" dirty="0" smtClean="0"/>
              <a:t>	</a:t>
            </a:r>
            <a:endParaRPr lang="ru-RU" dirty="0" smtClean="0"/>
          </a:p>
          <a:p>
            <a:pPr algn="ctr">
              <a:lnSpc>
                <a:spcPct val="75000"/>
              </a:lnSpc>
              <a:buNone/>
            </a:pPr>
            <a:r>
              <a:rPr lang="ru-RU" altLang="ru-RU" sz="4800" b="1" dirty="0">
                <a:solidFill>
                  <a:srgbClr val="E1750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Мифы и факты </a:t>
            </a:r>
            <a:br>
              <a:rPr lang="ru-RU" altLang="ru-RU" sz="4800" b="1" dirty="0">
                <a:solidFill>
                  <a:srgbClr val="E1750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</a:br>
            <a:r>
              <a:rPr lang="ru-RU" altLang="ru-RU" sz="4800" b="1" dirty="0">
                <a:solidFill>
                  <a:srgbClr val="E1750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о </a:t>
            </a:r>
            <a:r>
              <a:rPr lang="ru-RU" altLang="ru-RU" sz="4800" b="1" dirty="0" smtClean="0">
                <a:solidFill>
                  <a:srgbClr val="E1750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суицидах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65113" indent="-3175">
              <a:lnSpc>
                <a:spcPct val="120000"/>
              </a:lnSpc>
              <a:buNone/>
            </a:pPr>
            <a:r>
              <a:rPr lang="ru-RU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Помочь </a:t>
            </a:r>
            <a:r>
              <a:rPr lang="ru-RU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самоубийцам могут только профессионалы. </a:t>
            </a:r>
          </a:p>
          <a:p>
            <a:pPr marL="265113" indent="-3175">
              <a:lnSpc>
                <a:spcPct val="120000"/>
              </a:lnSpc>
              <a:buNone/>
            </a:pPr>
            <a:r>
              <a:rPr lang="ru-RU" sz="3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sz="3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Факт</a:t>
            </a:r>
            <a:r>
              <a:rPr lang="ru-RU" sz="38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ru-RU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Профилактика самоубийства является делом каждого человека. </a:t>
            </a:r>
            <a:endParaRPr lang="ru-RU" sz="38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65113" indent="-3175">
              <a:lnSpc>
                <a:spcPct val="120000"/>
              </a:lnSpc>
              <a:buNone/>
            </a:pPr>
            <a:r>
              <a:rPr lang="ru-RU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Злоупотребление алкоголем и наркотиками не имеет отношение к самоубийству.   </a:t>
            </a:r>
          </a:p>
          <a:p>
            <a:pPr marL="265113" indent="-3175">
              <a:lnSpc>
                <a:spcPct val="120000"/>
              </a:lnSpc>
              <a:buNone/>
            </a:pPr>
            <a:r>
              <a:rPr lang="ru-RU" sz="3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sz="3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Факт</a:t>
            </a:r>
            <a:r>
              <a:rPr lang="ru-RU" sz="38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ru-RU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Зависимость от алкоголя и наркотиков является фактором риска суицидального поведения.</a:t>
            </a:r>
          </a:p>
          <a:p>
            <a:pPr>
              <a:lnSpc>
                <a:spcPct val="75000"/>
              </a:lnSpc>
              <a:buNone/>
            </a:pPr>
            <a:endParaRPr lang="ru-RU" sz="3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548680"/>
            <a:ext cx="8183880" cy="5850976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ru-RU" dirty="0" smtClean="0"/>
              <a:t>	</a:t>
            </a:r>
            <a:endParaRPr lang="ru-RU" dirty="0" smtClean="0"/>
          </a:p>
          <a:p>
            <a:pPr marL="3175" indent="1588" algn="ctr">
              <a:lnSpc>
                <a:spcPct val="120000"/>
              </a:lnSpc>
              <a:buNone/>
              <a:tabLst>
                <a:tab pos="987425" algn="l"/>
              </a:tabLst>
            </a:pPr>
            <a:r>
              <a:rPr lang="ru-RU" altLang="ru-RU" sz="7000" b="1" dirty="0">
                <a:solidFill>
                  <a:srgbClr val="E1750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Мифы и факты </a:t>
            </a:r>
            <a:br>
              <a:rPr lang="ru-RU" altLang="ru-RU" sz="7000" b="1" dirty="0">
                <a:solidFill>
                  <a:srgbClr val="E1750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</a:br>
            <a:r>
              <a:rPr lang="ru-RU" altLang="ru-RU" sz="7000" b="1" dirty="0">
                <a:solidFill>
                  <a:srgbClr val="E1750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о суицидах</a:t>
            </a:r>
            <a:endParaRPr lang="ru-RU" sz="7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120000"/>
              </a:lnSpc>
              <a:buNone/>
              <a:tabLst>
                <a:tab pos="987425" algn="l"/>
              </a:tabLst>
            </a:pPr>
            <a: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Прием </a:t>
            </a:r>
            <a:r>
              <a:rPr lang="ru-RU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алкоголя помогает снять суицидальное переживание. </a:t>
            </a:r>
            <a:r>
              <a:rPr lang="ru-RU" sz="6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ru-RU" sz="60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75000"/>
              </a:lnSpc>
              <a:buNone/>
              <a:tabLst>
                <a:tab pos="0" algn="l"/>
                <a:tab pos="174625" algn="l"/>
                <a:tab pos="623888" algn="l"/>
              </a:tabLst>
            </a:pPr>
            <a:r>
              <a:rPr lang="ru-RU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Факт</a:t>
            </a:r>
            <a: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6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120000"/>
              </a:lnSpc>
              <a:buNone/>
              <a:tabLst>
                <a:tab pos="261938" algn="l"/>
                <a:tab pos="987425" algn="l"/>
              </a:tabLst>
            </a:pPr>
            <a: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 </a:t>
            </a:r>
            <a:r>
              <a:rPr lang="ru-RU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зачастую это вызывает обратный эффект: повышается тревога, обостряются конфликты, тем самым способствуя самоубийству. </a:t>
            </a:r>
            <a:endParaRPr lang="ru-RU" sz="6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120000"/>
              </a:lnSpc>
              <a:buNone/>
              <a:tabLst>
                <a:tab pos="261938" algn="l"/>
                <a:tab pos="987425" algn="l"/>
              </a:tabLst>
            </a:pPr>
            <a: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</a:t>
            </a:r>
            <a:r>
              <a:rPr lang="ru-RU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депрессией можно справиться усилием </a:t>
            </a:r>
            <a: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воли.</a:t>
            </a:r>
          </a:p>
          <a:p>
            <a:pPr marL="0" indent="0">
              <a:lnSpc>
                <a:spcPct val="120000"/>
              </a:lnSpc>
              <a:buNone/>
              <a:tabLst>
                <a:tab pos="987425" algn="l"/>
              </a:tabLst>
            </a:pPr>
            <a:r>
              <a:rPr lang="ru-RU" sz="6000" b="1" dirty="0" smtClean="0">
                <a:solidFill>
                  <a:srgbClr val="E17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Факт</a:t>
            </a:r>
          </a:p>
          <a:p>
            <a:pPr marL="0" indent="0">
              <a:lnSpc>
                <a:spcPct val="120000"/>
              </a:lnSpc>
              <a:buNone/>
              <a:tabLst>
                <a:tab pos="987425" algn="l"/>
              </a:tabLst>
            </a:pPr>
            <a: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Призывы типа «возьмите себя в руки!», «будь мужчиной!» и т.п. лишь снижают самооценку, поскольку сознательно контролировать депрессию не удается</a:t>
            </a:r>
            <a: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6824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altLang="ru-RU" dirty="0">
                <a:ln>
                  <a:solidFill>
                    <a:srgbClr val="E17509"/>
                  </a:solidFill>
                </a:ln>
              </a:rPr>
              <a:t>Факторы суицидального риска для детей и подростков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503238" y="530225"/>
            <a:ext cx="8389242" cy="41878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altLang="ru-RU" sz="3200" b="1" dirty="0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3200" b="1" dirty="0" smtClean="0">
                <a:ln>
                  <a:solidFill>
                    <a:srgbClr val="E17509"/>
                  </a:solidFill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Социально-психологические: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3200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Злоупотребление родителей алкоголем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3200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Грубые аномалии воспитания в семье (прежде всего, воспитание по типу жестоких взаимоотношений и повышенной моральной ответственности)</a:t>
            </a:r>
          </a:p>
        </p:txBody>
      </p:sp>
    </p:spTree>
    <p:extLst>
      <p:ext uri="{BB962C8B-B14F-4D97-AF65-F5344CB8AC3E}">
        <p14:creationId xmlns:p14="http://schemas.microsoft.com/office/powerpoint/2010/main" val="213442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76672"/>
            <a:ext cx="8183880" cy="549093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	</a:t>
            </a:r>
            <a:r>
              <a:rPr lang="ru-RU" altLang="ru-RU" sz="3900" b="1" dirty="0">
                <a:solidFill>
                  <a:srgbClr val="E1750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Мифы и факты </a:t>
            </a:r>
            <a:br>
              <a:rPr lang="ru-RU" altLang="ru-RU" sz="3900" b="1" dirty="0">
                <a:solidFill>
                  <a:srgbClr val="E1750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altLang="ru-RU" sz="3900" b="1" dirty="0">
                <a:solidFill>
                  <a:srgbClr val="E1750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 суицидах</a:t>
            </a:r>
            <a:br>
              <a:rPr lang="ru-RU" altLang="ru-RU" sz="3900" b="1" dirty="0">
                <a:solidFill>
                  <a:srgbClr val="E1750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3900" b="1" dirty="0" smtClean="0"/>
          </a:p>
          <a:p>
            <a:pPr marL="265113" indent="-3175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Люди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совершающие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самоубийства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желают искать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помощи.</a:t>
            </a: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>
              <a:buNone/>
            </a:pPr>
            <a:endParaRPr lang="ru-RU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Факт</a:t>
            </a:r>
            <a:r>
              <a:rPr lang="ru-R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статистике, более половины людей совершивших самоубийство, искали помощь в течение последних 6 месяцев, а так же большое количество обращалось к профессиональным медикам.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4485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-164150"/>
            <a:ext cx="8296956" cy="7000900"/>
          </a:xfrm>
        </p:spPr>
        <p:txBody>
          <a:bodyPr>
            <a:normAutofit/>
          </a:bodyPr>
          <a:lstStyle/>
          <a:p>
            <a:endParaRPr lang="ru-RU" sz="3200" b="1" dirty="0" smtClean="0"/>
          </a:p>
          <a:p>
            <a:pPr algn="l"/>
            <a:endParaRPr lang="ru-RU" sz="2800" b="1" dirty="0" smtClean="0">
              <a:solidFill>
                <a:srgbClr val="E1750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ru-RU" sz="2800" b="1" dirty="0" smtClean="0">
                <a:solidFill>
                  <a:srgbClr val="E17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Важно</a:t>
            </a:r>
            <a:r>
              <a:rPr lang="ru-RU" sz="2800" b="1" dirty="0" smtClean="0">
                <a:solidFill>
                  <a:srgbClr val="E17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l"/>
            <a:r>
              <a:rPr lang="ru-RU" sz="2800" dirty="0" smtClean="0">
                <a:ln>
                  <a:solidFill>
                    <a:srgbClr val="E17509"/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Помочь подростку может любой человек </a:t>
            </a:r>
            <a:endParaRPr lang="ru-RU" sz="2800" dirty="0">
              <a:ln>
                <a:solidFill>
                  <a:srgbClr val="E17509"/>
                </a:solidFill>
              </a:ln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ru-RU" sz="2800" b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ru-RU" sz="2800" b="1" dirty="0" smtClean="0">
                <a:ln>
                  <a:solidFill>
                    <a:srgbClr val="E17509"/>
                  </a:solidFill>
                </a:ln>
                <a:solidFill>
                  <a:srgbClr val="E175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мешает взрослым принять участие в жизни ребенка:</a:t>
            </a:r>
          </a:p>
          <a:p>
            <a:pPr algn="l"/>
            <a:endParaRPr lang="ru-RU" sz="2800" b="1" dirty="0" smtClean="0">
              <a:ln>
                <a:solidFill>
                  <a:srgbClr val="E17509"/>
                </a:solidFill>
              </a:ln>
              <a:solidFill>
                <a:srgbClr val="E1750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ru-RU" sz="2800" dirty="0" smtClean="0">
                <a:ln>
                  <a:solidFill>
                    <a:schemeClr val="tx1"/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Собственное отношение к смерти</a:t>
            </a:r>
          </a:p>
          <a:p>
            <a:pPr algn="l"/>
            <a:r>
              <a:rPr lang="ru-RU" sz="2800" dirty="0" smtClean="0">
                <a:ln>
                  <a:solidFill>
                    <a:schemeClr val="tx1"/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Чувство страха</a:t>
            </a:r>
          </a:p>
          <a:p>
            <a:pPr algn="l"/>
            <a:r>
              <a:rPr lang="ru-RU" sz="2800" dirty="0" smtClean="0">
                <a:ln>
                  <a:solidFill>
                    <a:schemeClr val="tx1"/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Ответственность </a:t>
            </a:r>
          </a:p>
          <a:p>
            <a:pPr algn="l"/>
            <a:r>
              <a:rPr lang="ru-RU" sz="2800" dirty="0" smtClean="0">
                <a:ln>
                  <a:solidFill>
                    <a:schemeClr val="tx1"/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Мифы о суициде</a:t>
            </a:r>
          </a:p>
        </p:txBody>
      </p:sp>
    </p:spTree>
    <p:extLst>
      <p:ext uri="{BB962C8B-B14F-4D97-AF65-F5344CB8AC3E}">
        <p14:creationId xmlns:p14="http://schemas.microsoft.com/office/powerpoint/2010/main" val="54833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altLang="ru-RU" dirty="0">
                <a:ln>
                  <a:solidFill>
                    <a:srgbClr val="E17509"/>
                  </a:solidFill>
                </a:ln>
              </a:rPr>
              <a:t>Факторы суицидального риска для детей и подростков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3600" b="1" dirty="0" smtClean="0">
                <a:ln>
                  <a:solidFill>
                    <a:srgbClr val="E17509"/>
                  </a:solidFill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Социально-психологические:</a:t>
            </a:r>
          </a:p>
          <a:p>
            <a:pPr eaLnBrk="1" hangingPunct="1">
              <a:buFontTx/>
              <a:buChar char="•"/>
            </a:pPr>
            <a:r>
              <a:rPr lang="ru-RU" altLang="ru-RU" sz="3600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Суициды в семье</a:t>
            </a:r>
          </a:p>
          <a:p>
            <a:pPr eaLnBrk="1" hangingPunct="1">
              <a:buFontTx/>
              <a:buChar char="•"/>
            </a:pPr>
            <a:r>
              <a:rPr lang="ru-RU" altLang="ru-RU" sz="3600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Семейные проблемы: уход из семьи, развод</a:t>
            </a:r>
          </a:p>
          <a:p>
            <a:pPr eaLnBrk="1" hangingPunct="1">
              <a:buFontTx/>
              <a:buChar char="•"/>
            </a:pPr>
            <a:r>
              <a:rPr lang="ru-RU" altLang="ru-RU" sz="3600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Наличие предыдущей суицидальной  попытки </a:t>
            </a:r>
          </a:p>
        </p:txBody>
      </p:sp>
    </p:spTree>
    <p:extLst>
      <p:ext uri="{BB962C8B-B14F-4D97-AF65-F5344CB8AC3E}">
        <p14:creationId xmlns:p14="http://schemas.microsoft.com/office/powerpoint/2010/main" val="59356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altLang="ru-RU" dirty="0">
                <a:ln>
                  <a:solidFill>
                    <a:srgbClr val="E17509"/>
                  </a:solidFill>
                </a:ln>
              </a:rPr>
              <a:t>Факторы суицидального риска для детей и подростков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908050"/>
            <a:ext cx="8636000" cy="3960813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altLang="ru-RU" sz="3000" b="1" dirty="0">
                <a:ln>
                  <a:solidFill>
                    <a:srgbClr val="E17509"/>
                  </a:solidFill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Медико-биологические:</a:t>
            </a:r>
          </a:p>
          <a:p>
            <a:pPr eaLnBrk="1" hangingPunct="1">
              <a:lnSpc>
                <a:spcPct val="110000"/>
              </a:lnSpc>
              <a:spcBef>
                <a:spcPts val="0"/>
              </a:spcBef>
              <a:defRPr/>
            </a:pPr>
            <a:r>
              <a:rPr lang="ru-RU" altLang="ru-RU" sz="3000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Эндогенные психические заболевания (в особенности шизофрения и маниакально-депрессивный психоз)</a:t>
            </a:r>
          </a:p>
          <a:p>
            <a:pPr eaLnBrk="1" hangingPunct="1">
              <a:lnSpc>
                <a:spcPct val="110000"/>
              </a:lnSpc>
              <a:spcBef>
                <a:spcPts val="0"/>
              </a:spcBef>
              <a:defRPr/>
            </a:pPr>
            <a:r>
              <a:rPr lang="ru-RU" altLang="ru-RU" sz="3000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Ранние органические поражения головного мозга (травмы, нейро-инфекции)</a:t>
            </a:r>
          </a:p>
          <a:p>
            <a:pPr eaLnBrk="1" hangingPunct="1">
              <a:lnSpc>
                <a:spcPct val="110000"/>
              </a:lnSpc>
              <a:spcBef>
                <a:spcPts val="0"/>
              </a:spcBef>
              <a:defRPr/>
            </a:pPr>
            <a:r>
              <a:rPr lang="ru-RU" altLang="ru-RU" sz="3000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Злоупотребление или зависимость от психоактивных веществ (алкоголь, наркотики и другие токсические вещества)</a:t>
            </a:r>
          </a:p>
          <a:p>
            <a:pPr eaLnBrk="1" hangingPunct="1">
              <a:lnSpc>
                <a:spcPct val="110000"/>
              </a:lnSpc>
              <a:spcBef>
                <a:spcPts val="0"/>
              </a:spcBef>
              <a:defRPr/>
            </a:pPr>
            <a:r>
              <a:rPr lang="ru-RU" altLang="ru-RU" sz="3000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Хронические или смертельные болезни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altLang="ru-RU" sz="3000" dirty="0">
              <a:ln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48444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4725144"/>
            <a:ext cx="8183562" cy="105251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altLang="ru-RU" dirty="0">
                <a:ln>
                  <a:solidFill>
                    <a:srgbClr val="E17509"/>
                  </a:solidFill>
                </a:ln>
              </a:rPr>
              <a:t>Факторы суицидального риска для детей и подростков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b="1" dirty="0" smtClean="0">
                <a:ln>
                  <a:solidFill>
                    <a:srgbClr val="E17509"/>
                  </a:solidFill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Личностно-психологические: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Выраженные акцентуации характера (в особенности сензитивного, шизоидного и эпилептоидного типа)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Склонность к девиантному поведению (побеги из дома, мелкие правонарушения, промискуитет)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Тенденции к самоповреждению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altLang="ru-RU" dirty="0" smtClean="0">
              <a:ln>
                <a:solidFill>
                  <a:schemeClr val="tx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520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одзаголовок 2"/>
          <p:cNvSpPr>
            <a:spLocks noGrp="1"/>
          </p:cNvSpPr>
          <p:nvPr>
            <p:ph type="title"/>
          </p:nvPr>
        </p:nvSpPr>
        <p:spPr>
          <a:xfrm>
            <a:off x="323528" y="4869160"/>
            <a:ext cx="8183880" cy="676656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4700" b="1" i="1" dirty="0" smtClean="0">
                <a:latin typeface="Times New Roman" pitchFamily="18" charset="0"/>
              </a:rPr>
              <a:t/>
            </a:r>
            <a:br>
              <a:rPr lang="ru-RU" sz="4700" b="1" i="1" dirty="0" smtClean="0">
                <a:latin typeface="Times New Roman" pitchFamily="18" charset="0"/>
              </a:rPr>
            </a:br>
            <a:r>
              <a:rPr lang="ru-RU" sz="4700" i="1" dirty="0">
                <a:latin typeface="Times New Roman" pitchFamily="18" charset="0"/>
              </a:rPr>
              <a:t/>
            </a:r>
            <a:br>
              <a:rPr lang="ru-RU" sz="4700" i="1" dirty="0">
                <a:latin typeface="Times New Roman" pitchFamily="18" charset="0"/>
              </a:rPr>
            </a:br>
            <a:r>
              <a:rPr lang="ru-RU" sz="47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Детский суицид – это то, чего практически всегда можно избежать. </a:t>
            </a:r>
            <a:br>
              <a:rPr lang="ru-RU" sz="47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7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Главное, что для этого необходимо – это вовремя заметить тревожные сигналы-предвестники</a:t>
            </a:r>
          </a:p>
        </p:txBody>
      </p:sp>
    </p:spTree>
    <p:extLst>
      <p:ext uri="{BB962C8B-B14F-4D97-AF65-F5344CB8AC3E}">
        <p14:creationId xmlns:p14="http://schemas.microsoft.com/office/powerpoint/2010/main" val="256343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692275" y="476250"/>
            <a:ext cx="5472113" cy="1081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ln>
                  <a:solidFill>
                    <a:schemeClr val="bg2"/>
                  </a:solidFill>
                </a:ln>
                <a:latin typeface="Times New Roman" pitchFamily="18" charset="0"/>
                <a:cs typeface="Times New Roman" pitchFamily="18" charset="0"/>
              </a:rPr>
              <a:t>Предвестники</a:t>
            </a:r>
            <a:endParaRPr lang="ru-RU" sz="4000" b="1" dirty="0">
              <a:ln>
                <a:solidFill>
                  <a:schemeClr val="bg2"/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11188" y="2708275"/>
            <a:ext cx="3565525" cy="12969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ln>
                  <a:solidFill>
                    <a:schemeClr val="bg2"/>
                  </a:solidFill>
                </a:ln>
                <a:latin typeface="Times New Roman" pitchFamily="18" charset="0"/>
                <a:cs typeface="Times New Roman" pitchFamily="18" charset="0"/>
              </a:rPr>
              <a:t>Словесные</a:t>
            </a:r>
            <a:endParaRPr lang="ru-RU" sz="3600" b="1" dirty="0">
              <a:ln>
                <a:solidFill>
                  <a:schemeClr val="bg2"/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4048" y="2738664"/>
            <a:ext cx="3540125" cy="12969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ln>
                  <a:solidFill>
                    <a:schemeClr val="bg2"/>
                  </a:solidFill>
                </a:ln>
                <a:latin typeface="Times New Roman" pitchFamily="18" charset="0"/>
                <a:cs typeface="Times New Roman" pitchFamily="18" charset="0"/>
              </a:rPr>
              <a:t>Поведенческие</a:t>
            </a:r>
            <a:endParaRPr lang="ru-RU" sz="3600" b="1" dirty="0">
              <a:ln>
                <a:solidFill>
                  <a:schemeClr val="bg2"/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6372200" y="1628800"/>
            <a:ext cx="1080120" cy="993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1907704" y="1628800"/>
            <a:ext cx="900447" cy="993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Скругленный прямоугольник 1"/>
          <p:cNvSpPr/>
          <p:nvPr/>
        </p:nvSpPr>
        <p:spPr>
          <a:xfrm>
            <a:off x="2555776" y="4532934"/>
            <a:ext cx="3816424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>
                  <a:solidFill>
                    <a:schemeClr val="bg2"/>
                  </a:solidFill>
                </a:ln>
                <a:latin typeface="Times New Roman" pitchFamily="18" charset="0"/>
                <a:cs typeface="Times New Roman" pitchFamily="18" charset="0"/>
              </a:rPr>
              <a:t>Ситуационные </a:t>
            </a: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4572000" y="1628800"/>
            <a:ext cx="0" cy="2880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39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dirty="0" smtClean="0">
                <a:ln>
                  <a:solidFill>
                    <a:srgbClr val="E17509"/>
                  </a:solidFill>
                </a:ln>
                <a:solidFill>
                  <a:srgbClr val="E17509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4800" b="1" dirty="0" smtClean="0">
                <a:ln>
                  <a:solidFill>
                    <a:srgbClr val="E17509"/>
                  </a:solidFill>
                </a:ln>
                <a:solidFill>
                  <a:srgbClr val="E17509"/>
                </a:solidFill>
                <a:latin typeface="Times New Roman" pitchFamily="18" charset="0"/>
                <a:cs typeface="Times New Roman" pitchFamily="18" charset="0"/>
              </a:rPr>
              <a:t>ловесные</a:t>
            </a:r>
            <a:endParaRPr lang="ru-RU" sz="4800" b="1" dirty="0">
              <a:ln>
                <a:solidFill>
                  <a:srgbClr val="E17509"/>
                </a:solidFill>
              </a:ln>
              <a:solidFill>
                <a:srgbClr val="E175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 eaLnBrk="1" hangingPunct="1"/>
            <a:r>
              <a:rPr lang="ru-RU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</a:t>
            </a:r>
            <a:r>
              <a:rPr lang="ru-RU" sz="2800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ткрытые и прямые высказывания о принятом решении покончить с собой</a:t>
            </a:r>
          </a:p>
          <a:p>
            <a:pPr algn="just" eaLnBrk="1" hangingPunct="1"/>
            <a:r>
              <a:rPr lang="ru-RU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</a:t>
            </a:r>
            <a:r>
              <a:rPr lang="ru-RU" sz="2800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освенные намеки на совершение самоубийства</a:t>
            </a:r>
          </a:p>
          <a:p>
            <a:pPr algn="just" eaLnBrk="1" hangingPunct="1"/>
            <a:r>
              <a:rPr lang="ru-RU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</a:t>
            </a:r>
            <a:r>
              <a:rPr lang="ru-RU" sz="2800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ездоровый интерес к вопросам смерти, увлечение литературой по вопросам жизни и смерти, частые разговоры на эту тему</a:t>
            </a:r>
          </a:p>
          <a:p>
            <a:pPr algn="just" eaLnBrk="1" hangingPunct="1"/>
            <a:r>
              <a:rPr lang="ru-RU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</a:t>
            </a:r>
            <a:r>
              <a:rPr lang="ru-RU" sz="2800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ысказывание своих мыслей по поводу самоубийства в подчеркнуто легкой и шутливой форме</a:t>
            </a:r>
          </a:p>
        </p:txBody>
      </p:sp>
      <p:pic>
        <p:nvPicPr>
          <p:cNvPr id="4" name="Picture 7" descr="j02860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652120" y="4221088"/>
            <a:ext cx="2483768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29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749776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dirty="0" smtClean="0">
                <a:solidFill>
                  <a:srgbClr val="E17509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4800" b="1" dirty="0" smtClean="0">
                <a:solidFill>
                  <a:srgbClr val="E17509"/>
                </a:solidFill>
                <a:latin typeface="Times New Roman" pitchFamily="18" charset="0"/>
                <a:cs typeface="Times New Roman" pitchFamily="18" charset="0"/>
              </a:rPr>
              <a:t>оведенческие</a:t>
            </a:r>
            <a:endParaRPr lang="ru-RU" sz="4800" dirty="0">
              <a:solidFill>
                <a:srgbClr val="E1750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836712"/>
            <a:ext cx="8183880" cy="3881592"/>
          </a:xfrm>
        </p:spPr>
        <p:txBody>
          <a:bodyPr>
            <a:normAutofit fontScale="40000" lnSpcReduction="20000"/>
          </a:bodyPr>
          <a:lstStyle/>
          <a:p>
            <a:pPr marL="420624" indent="-384048" algn="just">
              <a:defRPr/>
            </a:pPr>
            <a:r>
              <a:rPr lang="ru-RU" sz="5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</a:t>
            </a:r>
            <a:r>
              <a:rPr lang="ru-RU" sz="5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езвозмездная </a:t>
            </a:r>
            <a:r>
              <a:rPr lang="ru-RU" sz="5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раздача вещей, имеющих для человека высокую </a:t>
            </a:r>
            <a:r>
              <a:rPr lang="ru-RU" sz="5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значимость</a:t>
            </a:r>
            <a:endParaRPr lang="ru-RU" sz="5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20624" indent="-384048" algn="just">
              <a:defRPr/>
            </a:pPr>
            <a:r>
              <a:rPr lang="ru-RU" sz="5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</a:t>
            </a:r>
            <a:r>
              <a:rPr lang="ru-RU" sz="5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алаживание </a:t>
            </a:r>
            <a:r>
              <a:rPr lang="ru-RU" sz="5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отношений с непримиримыми </a:t>
            </a:r>
            <a:r>
              <a:rPr lang="ru-RU" sz="5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врагами</a:t>
            </a:r>
            <a:endParaRPr lang="ru-RU" sz="5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20624" indent="-384048" algn="just">
              <a:defRPr/>
            </a:pPr>
            <a:r>
              <a:rPr lang="ru-RU" sz="5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</a:t>
            </a:r>
            <a:r>
              <a:rPr lang="ru-RU" sz="5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тсутствие </a:t>
            </a:r>
            <a:r>
              <a:rPr lang="ru-RU" sz="5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желание ухаживать за собой, запущенный и неряшливый внешний </a:t>
            </a:r>
            <a:r>
              <a:rPr lang="ru-RU" sz="5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вид</a:t>
            </a:r>
            <a:endParaRPr lang="ru-RU" sz="5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20624" indent="-384048" algn="just">
              <a:defRPr/>
            </a:pPr>
            <a:r>
              <a:rPr lang="ru-RU" sz="5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</a:t>
            </a:r>
            <a:r>
              <a:rPr lang="ru-RU" sz="5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ропуск </a:t>
            </a:r>
            <a:r>
              <a:rPr lang="ru-RU" sz="5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школьных занятий, потеря интереса к привычным для </a:t>
            </a:r>
            <a:r>
              <a:rPr lang="ru-RU" sz="5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ребенка </a:t>
            </a:r>
            <a:r>
              <a:rPr lang="ru-RU" sz="5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увлечениям, </a:t>
            </a:r>
            <a:r>
              <a:rPr lang="ru-RU" sz="5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хобби</a:t>
            </a:r>
            <a:endParaRPr lang="ru-RU" sz="5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20624" indent="-384048" algn="just">
              <a:defRPr/>
            </a:pPr>
            <a:r>
              <a:rPr lang="ru-RU" sz="5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</a:t>
            </a:r>
            <a:r>
              <a:rPr lang="ru-RU" sz="5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тстранение </a:t>
            </a:r>
            <a:r>
              <a:rPr lang="ru-RU" sz="5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от друзей и </a:t>
            </a:r>
            <a:r>
              <a:rPr lang="ru-RU" sz="5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семьи</a:t>
            </a:r>
            <a:endParaRPr lang="ru-RU" sz="5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20624" indent="-384048" algn="just">
              <a:defRPr/>
            </a:pPr>
            <a:r>
              <a:rPr lang="ru-RU" sz="5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Частое </a:t>
            </a:r>
            <a:r>
              <a:rPr lang="ru-RU" sz="5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уединение, проявление замкнутости и </a:t>
            </a:r>
            <a:r>
              <a:rPr lang="ru-RU" sz="5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угрюмости</a:t>
            </a:r>
            <a:endParaRPr lang="ru-RU" sz="5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20624" indent="-384048" algn="just">
              <a:defRPr/>
            </a:pPr>
            <a:r>
              <a:rPr lang="ru-RU" sz="5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</a:t>
            </a:r>
            <a:r>
              <a:rPr lang="ru-RU" sz="5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езразличие </a:t>
            </a:r>
            <a:r>
              <a:rPr lang="ru-RU" sz="5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 окружающему </a:t>
            </a:r>
            <a:r>
              <a:rPr lang="ru-RU" sz="5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миру</a:t>
            </a:r>
            <a:endParaRPr lang="ru-RU" sz="5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Picture 7" descr="j02860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588224" y="4365104"/>
            <a:ext cx="1872208" cy="15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71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4298</TotalTime>
  <Words>618</Words>
  <Application>Microsoft Office PowerPoint</Application>
  <PresentationFormat>Экран (4:3)</PresentationFormat>
  <Paragraphs>110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Аспект</vt:lpstr>
      <vt:lpstr>Профилактика: распознавание суицида</vt:lpstr>
      <vt:lpstr>Факторы суицидального риска для детей и подростков</vt:lpstr>
      <vt:lpstr>Факторы суицидального риска для детей и подростков</vt:lpstr>
      <vt:lpstr>Факторы суицидального риска для детей и подростков</vt:lpstr>
      <vt:lpstr>Факторы суицидального риска для детей и подростков</vt:lpstr>
      <vt:lpstr>  Детский суицид – это то, чего практически всегда можно избежать.  Главное, что для этого необходимо – это вовремя заметить тревожные сигналы-предвестники</vt:lpstr>
      <vt:lpstr>Презентация PowerPoint</vt:lpstr>
      <vt:lpstr>Словесные</vt:lpstr>
      <vt:lpstr>Поведенческие</vt:lpstr>
      <vt:lpstr>Поведенческие предвестники суицида у детей и подростков</vt:lpstr>
      <vt:lpstr>Ситуационные</vt:lpstr>
      <vt:lpstr>Суицид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 детско-подростковых  самоубийств</dc:title>
  <dc:creator>user</dc:creator>
  <cp:lastModifiedBy>Admin</cp:lastModifiedBy>
  <cp:revision>631</cp:revision>
  <cp:lastPrinted>2014-09-11T01:25:34Z</cp:lastPrinted>
  <dcterms:created xsi:type="dcterms:W3CDTF">2013-09-24T01:07:58Z</dcterms:created>
  <dcterms:modified xsi:type="dcterms:W3CDTF">2015-01-19T01:37:38Z</dcterms:modified>
</cp:coreProperties>
</file>